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B35553D9-E939-42F6-AB80-5ADCF7788DD8}">
          <p14:sldIdLst>
            <p14:sldId id="256"/>
          </p14:sldIdLst>
        </p14:section>
        <p14:section name="Sekcja bez tytułu" id="{CFD12DA3-F0E6-4D10-AF2D-B4C6384CDCF8}">
          <p14:sldIdLst>
            <p14:sldId id="257"/>
            <p14:sldId id="258"/>
            <p14:sldId id="259"/>
            <p14:sldId id="265"/>
            <p14:sldId id="260"/>
            <p14:sldId id="261"/>
            <p14:sldId id="262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3/25/2019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pl-PL"/>
              <a:t>Edytuj style wzorca tekstu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3/25/2019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 obraz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3/25/2019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3/25/2019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3/25/2019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3/25/2019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3/25/2019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3/25/2019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mailto:rewitalizacja@um.wloclawek.p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A882F66-2E87-4AD9-AEA4-2DEF2CE82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/>
          <a:lstStyle/>
          <a:p>
            <a:pPr algn="ctr"/>
            <a:r>
              <a:rPr lang="pl-PL" sz="6000" dirty="0"/>
              <a:t>Komitet</a:t>
            </a:r>
            <a:r>
              <a:rPr lang="pl-PL" dirty="0"/>
              <a:t> </a:t>
            </a:r>
            <a:r>
              <a:rPr lang="pl-PL" sz="6000" dirty="0"/>
              <a:t>Rewitalizacji </a:t>
            </a:r>
            <a:r>
              <a:rPr lang="pl-PL" sz="5400" dirty="0"/>
              <a:t>  </a:t>
            </a:r>
            <a:br>
              <a:rPr lang="pl-PL" sz="5400" dirty="0"/>
            </a:br>
            <a:r>
              <a:rPr lang="pl-PL" sz="5400" dirty="0"/>
              <a:t> </a:t>
            </a:r>
            <a:r>
              <a:rPr lang="pl-PL" sz="4000" dirty="0"/>
              <a:t>skład oraz zasady działania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415424B0-0E55-4E09-AF4E-84CF1CA6CB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4955" y="5755046"/>
            <a:ext cx="8825658" cy="861420"/>
          </a:xfrm>
        </p:spPr>
        <p:txBody>
          <a:bodyPr/>
          <a:lstStyle/>
          <a:p>
            <a:r>
              <a:rPr lang="pl-PL" dirty="0"/>
              <a:t> 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AE91A5E-5579-49C1-B9E4-AC9E0F429DC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810" y="5157056"/>
            <a:ext cx="6280407" cy="1028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5936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B08EEAC-7592-4DB3-A49A-B45BA92F81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761688"/>
            <a:ext cx="8825658" cy="1929468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pl-PL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Dziękuję za uwagę</a:t>
            </a:r>
            <a:br>
              <a:rPr lang="pl-PL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Włocławek</a:t>
            </a:r>
            <a:r>
              <a:rPr lang="pl-PL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01.03.2019r</a:t>
            </a:r>
            <a:r>
              <a:rPr lang="pl-PL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11" name="Podtytuł 10">
            <a:extLst>
              <a:ext uri="{FF2B5EF4-FFF2-40B4-BE49-F238E27FC236}">
                <a16:creationId xmlns:a16="http://schemas.microsoft.com/office/drawing/2014/main" id="{5E54CB13-A469-4BA1-9DDA-4B1A280782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  <a:p>
            <a:endParaRPr lang="pl-PL" dirty="0"/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9C6BA8B4-2A0C-477F-A14F-E2FF2BB5ABE4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0" y="5638800"/>
            <a:ext cx="8824913" cy="12192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sz="1800" dirty="0"/>
              <a:t>Kontakt: Biuro Rewitalizacji, telefon: 54 4144560, 54 4144051, 54 4144460                  e- mail: </a:t>
            </a:r>
            <a:r>
              <a:rPr lang="pl-PL" sz="1800" dirty="0">
                <a:hlinkClick r:id="rId2"/>
              </a:rPr>
              <a:t>rewitalizacja@um.wloclawek.pl</a:t>
            </a:r>
            <a:endParaRPr lang="pl-PL" sz="1800" dirty="0"/>
          </a:p>
          <a:p>
            <a:pPr marL="0" indent="0">
              <a:buNone/>
            </a:pPr>
            <a:r>
              <a:rPr lang="pl-PL" sz="1800" dirty="0"/>
              <a:t>rewitalizacja.wloclawek.eu 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40048830-7232-4B8F-A6E1-1E05D68784E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000" y="4263030"/>
            <a:ext cx="6280407" cy="1028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4529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036780B-8D18-45E8-A32A-3D9364C9C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23744"/>
          </a:xfrm>
        </p:spPr>
        <p:txBody>
          <a:bodyPr/>
          <a:lstStyle/>
          <a:p>
            <a:pPr algn="ctr"/>
            <a:r>
              <a:rPr lang="pl-PL" sz="4400" dirty="0"/>
              <a:t>Komitet Rewitalizacji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6955BF2-658B-4618-AE50-788D355DE0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3" y="1761688"/>
            <a:ext cx="9206758" cy="4643594"/>
          </a:xfrm>
        </p:spPr>
        <p:txBody>
          <a:bodyPr>
            <a:noAutofit/>
          </a:bodyPr>
          <a:lstStyle/>
          <a:p>
            <a:pPr algn="just"/>
            <a:r>
              <a:rPr lang="pl-PL" sz="2200" dirty="0"/>
              <a:t>Zgodnie z art. 7 ust. 3 ustawy z dnia 9 października 2015 r. </a:t>
            </a:r>
            <a:br>
              <a:rPr lang="pl-PL" sz="2200" dirty="0"/>
            </a:br>
            <a:r>
              <a:rPr lang="pl-PL" sz="2200" dirty="0"/>
              <a:t>o rewitalizacji oraz zapisami Gminnego Programu Rewitalizacji Miasta Włocławek na lata 2018-2028 przyjętego uchwałą </a:t>
            </a:r>
            <a:br>
              <a:rPr lang="pl-PL" sz="2200" dirty="0"/>
            </a:br>
            <a:r>
              <a:rPr lang="pl-PL" sz="2200" dirty="0"/>
              <a:t>nr XLVI/91/2018 Rady Miasta Włocławek w dniu 17 lipca 2018r. istnieje obowiązek powołania Komitetu Rewitalizacji. </a:t>
            </a:r>
          </a:p>
          <a:p>
            <a:pPr algn="just"/>
            <a:r>
              <a:rPr lang="pl-PL" sz="2200" dirty="0"/>
              <a:t>Stanowi on forum współpracy i dialogu między interesariuszami procesu rewitalizacji a organami Gminy Miasto Włocławek, pełni również funkcję opiniodawczo – doradczą Prezydenta Miasta Włocławek w związku z wdrażaniem Gminnego Programu Rewitalizacji Miasta Włocławek na lata 2018-2028.</a:t>
            </a:r>
          </a:p>
          <a:p>
            <a:pPr algn="just"/>
            <a:r>
              <a:rPr lang="pl-PL" sz="2200" dirty="0"/>
              <a:t>Kadencja Komitetu jest równa z czasem obowiązywania Gminnego Programu Rewitalizacji Miasta Włocławek na lata 2018-2028 i trwa od momentu powołania Komitetu.</a:t>
            </a:r>
          </a:p>
        </p:txBody>
      </p:sp>
      <p:pic>
        <p:nvPicPr>
          <p:cNvPr id="4" name="Obraz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6372" y="0"/>
            <a:ext cx="1054796" cy="13035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27739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BEB8805-0545-4C25-9BE6-40035A45A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14688"/>
          </a:xfrm>
        </p:spPr>
        <p:txBody>
          <a:bodyPr/>
          <a:lstStyle/>
          <a:p>
            <a:pPr algn="ctr"/>
            <a:r>
              <a:rPr lang="pl-PL" sz="4400" dirty="0"/>
              <a:t>Zadania Komitetu Rewitalizacji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C27ECF1-51ED-46FB-A7F4-6D4C265DF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761688"/>
            <a:ext cx="9047367" cy="4643594"/>
          </a:xfrm>
        </p:spPr>
        <p:txBody>
          <a:bodyPr>
            <a:normAutofit fontScale="92500"/>
          </a:bodyPr>
          <a:lstStyle/>
          <a:p>
            <a:pPr algn="just">
              <a:spcAft>
                <a:spcPts val="600"/>
              </a:spcAft>
            </a:pPr>
            <a:r>
              <a:rPr lang="pl-PL" sz="2200" dirty="0"/>
              <a:t>opiniowanie zmian zakresu przedsięwzięć rewitalizacyjnych ujętych </a:t>
            </a:r>
            <a:br>
              <a:rPr lang="pl-PL" sz="2200" dirty="0"/>
            </a:br>
            <a:r>
              <a:rPr lang="pl-PL" sz="2200" dirty="0"/>
              <a:t>w Programie,</a:t>
            </a:r>
          </a:p>
          <a:p>
            <a:pPr algn="just">
              <a:spcAft>
                <a:spcPts val="600"/>
              </a:spcAft>
            </a:pPr>
            <a:r>
              <a:rPr lang="pl-PL" sz="2200" dirty="0"/>
              <a:t>opiniowanie postępów realizacji przedsięwzięć rewitalizacyjnych oraz celów Programu na podstawie dokumentów przedkładanych przez Biuro Rewitalizacji,  </a:t>
            </a:r>
          </a:p>
          <a:p>
            <a:pPr algn="just">
              <a:spcAft>
                <a:spcPts val="600"/>
              </a:spcAft>
            </a:pPr>
            <a:r>
              <a:rPr lang="pl-PL" sz="2200" dirty="0"/>
              <a:t>opiniowanie raportów okresowych i raportu końcowego z realizacji Programu oraz rekomendowanie wszelkich zmian związanych </a:t>
            </a:r>
            <a:br>
              <a:rPr lang="pl-PL" sz="2200" dirty="0"/>
            </a:br>
            <a:r>
              <a:rPr lang="pl-PL" sz="2200" dirty="0"/>
              <a:t>z Programem,</a:t>
            </a:r>
          </a:p>
          <a:p>
            <a:pPr algn="just">
              <a:spcAft>
                <a:spcPts val="600"/>
              </a:spcAft>
            </a:pPr>
            <a:r>
              <a:rPr lang="pl-PL" sz="2200" dirty="0"/>
              <a:t>występowanie do Prezydenta Miasta z wnioskiem o przeprowadzanie ekspertyz lub analiz Programu, mających na celu poprawienie jego skuteczności,</a:t>
            </a:r>
          </a:p>
          <a:p>
            <a:pPr algn="just">
              <a:spcAft>
                <a:spcPts val="600"/>
              </a:spcAft>
            </a:pPr>
            <a:r>
              <a:rPr lang="pl-PL" sz="2200" dirty="0"/>
              <a:t>zatwierdzanie zmian w kierunkach realizacji Programu.</a:t>
            </a:r>
          </a:p>
          <a:p>
            <a:endParaRPr lang="pl-PL" dirty="0"/>
          </a:p>
        </p:txBody>
      </p:sp>
      <p:pic>
        <p:nvPicPr>
          <p:cNvPr id="4" name="Obraz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6372" y="0"/>
            <a:ext cx="1054796" cy="13035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11252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1F2FB50-B0AC-42EC-B3F8-6735D8516D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Skład Komitetu Rewitalizacji</a:t>
            </a:r>
            <a:endParaRPr lang="pl-P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9DA8485-056A-4C77-AC93-C7636414F8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241571"/>
            <a:ext cx="10028879" cy="5511567"/>
          </a:xfrm>
        </p:spPr>
        <p:txBody>
          <a:bodyPr>
            <a:normAutofit fontScale="85000" lnSpcReduction="20000"/>
          </a:bodyPr>
          <a:lstStyle/>
          <a:p>
            <a:r>
              <a:rPr lang="pl-PL" sz="2900" b="1" dirty="0"/>
              <a:t>Komitet składa się z 22 Członków, w tym:</a:t>
            </a:r>
          </a:p>
          <a:p>
            <a:pPr marL="0" indent="0">
              <a:buNone/>
            </a:pPr>
            <a:endParaRPr lang="pl-PL" sz="2600" b="1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lang="pl-PL" sz="2600" dirty="0"/>
              <a:t>2 przedstawicieli  mieszkańców  obszaru  rewitalizacji;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pl-PL" sz="2600" dirty="0"/>
              <a:t>1 przedstawiciel podmiotów działających w sektorze mieszkaniowym na obszarze rewitalizacji (właścicieli, użytkowników  wieczystych nieruchomości i podmiotów zarządzających nieruchomościami znajdującymi  się  na  obszarze  rewitalizacji,  w  tym  spółdzielni  mieszkaniowych,  wspólnot mieszkaniowych  i  towarzystw budownictwa  społecznego);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pl-PL" sz="2600" dirty="0"/>
              <a:t>3 przedstawicieli mieszkańców Gminy Miasto Włocławek spoza obszaru rewitalizacji (utworzona została lista rezerwowa składająca się z 5 reprezentantów grupy)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pl-PL" sz="2600" dirty="0"/>
              <a:t>3 przedstawicieli podmiotów prowadzących na obszarze rewitalizacji działalność gospodarczą;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pl-PL" sz="2600" dirty="0"/>
              <a:t>3 przedstawicieli podmiotów prowadzących na obszarze rewitalizacji działalność społeczną, w tym podmiotów działających na rzecz osób niepełnosprawnych;</a:t>
            </a:r>
          </a:p>
          <a:p>
            <a:endParaRPr lang="pl-PL" dirty="0"/>
          </a:p>
        </p:txBody>
      </p:sp>
      <p:pic>
        <p:nvPicPr>
          <p:cNvPr id="4" name="Obraz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6372" y="0"/>
            <a:ext cx="1054796" cy="13035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91945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488DD05-60FC-4250-92AF-3C7D5514E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98577"/>
          </a:xfrm>
        </p:spPr>
        <p:txBody>
          <a:bodyPr/>
          <a:lstStyle/>
          <a:p>
            <a:pPr algn="ctr"/>
            <a:r>
              <a:rPr lang="pl-PL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Skład Komitetu Rewitalizacji – cd.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B561422-6926-40DD-B898-9A2D97866B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451296"/>
            <a:ext cx="8946541" cy="4797104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pl-PL" sz="2200" dirty="0"/>
              <a:t>2 przedstawicieli podmiotów branżowych związanych </a:t>
            </a:r>
            <a:br>
              <a:rPr lang="pl-PL" sz="2200" dirty="0"/>
            </a:br>
            <a:r>
              <a:rPr lang="pl-PL" sz="2200" dirty="0"/>
              <a:t>z architekturą, urbanistyką, prowadzących swoją działalność na obszarze Gminy Miasto Włocławek;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pl-PL" sz="2200" dirty="0"/>
              <a:t>4 przedstawicieli Gminy Miasto Włocławek i jej jednostek organizacyjnych, wskazanych przez Prezydenta Miasta Włocławek, w tym: przedstawiciel instytucji realizującej na terenie Miasta Włocławek zadania z zakresu pomocy społecznej; przedstawiciel samorządowej instytucji kultury;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pl-PL" sz="2200" dirty="0"/>
              <a:t>3 przedstawicieli Rady Miasta Włocławek;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pl-PL" sz="2200" dirty="0"/>
              <a:t>1 przedstawiciel instytucji realizującej na terenie Miasta Włocławek zadania z zakresu rynku pracy, w tym przeciwdziałania bezrobociu i aktywizacji osób bezrobotnych.</a:t>
            </a:r>
          </a:p>
          <a:p>
            <a:endParaRPr lang="pl-PL" dirty="0"/>
          </a:p>
        </p:txBody>
      </p:sp>
      <p:pic>
        <p:nvPicPr>
          <p:cNvPr id="4" name="Obraz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6372" y="0"/>
            <a:ext cx="1054796" cy="13035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23670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F54AF0E-7E53-4A69-A41F-39507DBEA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241858"/>
          </a:xfrm>
        </p:spPr>
        <p:txBody>
          <a:bodyPr/>
          <a:lstStyle/>
          <a:p>
            <a:pPr algn="ctr"/>
            <a:r>
              <a:rPr lang="pl-PL" sz="4400" dirty="0"/>
              <a:t>Zmiana składu Komitetu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1A4547D-87F2-4E2B-AB5F-BDAF32AA02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694576"/>
            <a:ext cx="9072534" cy="4553823"/>
          </a:xfrm>
        </p:spPr>
        <p:txBody>
          <a:bodyPr/>
          <a:lstStyle/>
          <a:p>
            <a:pPr marL="0" indent="0">
              <a:buNone/>
            </a:pPr>
            <a:r>
              <a:rPr lang="pl-PL" b="1" dirty="0"/>
              <a:t>Podczas kadencji Komitetu Prezydent Miasta Włocławek może odwołać Członka Komitetu w przypadku</a:t>
            </a:r>
            <a:r>
              <a:rPr lang="pl-PL" dirty="0"/>
              <a:t>:</a:t>
            </a:r>
          </a:p>
          <a:p>
            <a:pPr marL="0" indent="0">
              <a:buNone/>
            </a:pPr>
            <a:endParaRPr lang="pl-PL" dirty="0"/>
          </a:p>
          <a:p>
            <a:r>
              <a:rPr lang="pl-PL" dirty="0"/>
              <a:t>złożenia przez niego rezygnacji,</a:t>
            </a:r>
          </a:p>
          <a:p>
            <a:r>
              <a:rPr lang="pl-PL" dirty="0"/>
              <a:t>z inicjatywy 15 mieszkańców,</a:t>
            </a:r>
          </a:p>
          <a:p>
            <a:r>
              <a:rPr lang="pl-PL" dirty="0"/>
              <a:t>w przypadku, gdy Członek Komitetu utracił funkcję związaną </a:t>
            </a:r>
            <a:br>
              <a:rPr lang="pl-PL" dirty="0"/>
            </a:br>
            <a:r>
              <a:rPr lang="pl-PL" dirty="0"/>
              <a:t>z reprezentacją podmiotu, jednostki, organu, </a:t>
            </a:r>
          </a:p>
          <a:p>
            <a:r>
              <a:rPr lang="pl-PL" dirty="0"/>
              <a:t>nieusprawiedliwionej nieobecności na trzech kolejnych posiedzeniach Komitetu,</a:t>
            </a:r>
          </a:p>
          <a:p>
            <a:r>
              <a:rPr lang="pl-PL" dirty="0"/>
              <a:t>na wniosek organu uprawnionego w danej organizacji, którą Członek Komitetu reprezentuje.</a:t>
            </a:r>
          </a:p>
        </p:txBody>
      </p:sp>
      <p:pic>
        <p:nvPicPr>
          <p:cNvPr id="4" name="Obraz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6372" y="0"/>
            <a:ext cx="1054796" cy="13035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62057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164F371-DA79-4ED1-9B87-F653F77F2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4400" dirty="0"/>
              <a:t>Zmiana składu Komitetu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81B35C9-1A9B-4C0B-916C-F4E051A26E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3" y="1551964"/>
            <a:ext cx="8585972" cy="46964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200" b="1" dirty="0"/>
              <a:t>Członkostwo w Komitecie wygasa w przypadku: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pl-PL" dirty="0"/>
              <a:t>skazania Członka prawomocnym wyrokiem sądowym za przestępstwo z winy umyślnej lub gdy sąd orzekł środek karny </a:t>
            </a:r>
            <a:br>
              <a:rPr lang="pl-PL" dirty="0"/>
            </a:br>
            <a:r>
              <a:rPr lang="pl-PL" dirty="0"/>
              <a:t>w postaci utraty praw publicznych;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pl-PL" dirty="0"/>
              <a:t>śmierci Członka Komitetu.</a:t>
            </a:r>
          </a:p>
          <a:p>
            <a:pPr algn="just"/>
            <a:r>
              <a:rPr lang="pl-PL" dirty="0"/>
              <a:t>w przypadku ustania członkostwa którejkolwiek z osób wchodzących w skład Komitetu, Prezydent uzupełnia skład Komitetu o Członka Komitetu z listy rezerwowej. </a:t>
            </a:r>
          </a:p>
          <a:p>
            <a:pPr algn="just"/>
            <a:r>
              <a:rPr lang="pl-PL" dirty="0"/>
              <a:t>naboru  uzupełniającego  nie  przeprowadza  się,  jeżeli  termin  jego  ogłoszenia przypadałby w okresie 7 miesięcy przed zakończeniem kadencji Komitetu.</a:t>
            </a:r>
          </a:p>
          <a:p>
            <a:endParaRPr lang="pl-PL" dirty="0"/>
          </a:p>
          <a:p>
            <a:endParaRPr lang="pl-PL" dirty="0"/>
          </a:p>
        </p:txBody>
      </p:sp>
      <p:pic>
        <p:nvPicPr>
          <p:cNvPr id="4" name="Obraz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6372" y="0"/>
            <a:ext cx="1054796" cy="13035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38818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A8A99E6-C1B5-44E2-9FF6-740C51E66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74078"/>
          </a:xfrm>
        </p:spPr>
        <p:txBody>
          <a:bodyPr/>
          <a:lstStyle/>
          <a:p>
            <a:pPr algn="ctr"/>
            <a:r>
              <a:rPr lang="pl-PL" sz="4400" dirty="0"/>
              <a:t>Posiedzenia Komitetu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7E88D83-03E6-4099-8373-924732B280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367406"/>
            <a:ext cx="9886266" cy="5234729"/>
          </a:xfrm>
        </p:spPr>
        <p:txBody>
          <a:bodyPr>
            <a:noAutofit/>
          </a:bodyPr>
          <a:lstStyle/>
          <a:p>
            <a:pPr algn="just"/>
            <a:r>
              <a:rPr lang="pl-PL" sz="1900" dirty="0"/>
              <a:t>Komitet działa kolegialnie w obecności co najmniej połowy jego ustalonego składu.</a:t>
            </a:r>
          </a:p>
          <a:p>
            <a:pPr algn="just"/>
            <a:r>
              <a:rPr lang="pl-PL" sz="1900" dirty="0"/>
              <a:t>Na pierwszym posiedzeniu Komitetu jego obecni członkowie, w głosowaniu jawnym, zwykłą większością głosów w obecności przynajmniej połowy składu Komitetu, wybierają spośród swego grona Przewodniczącego, jego Zastępcę </a:t>
            </a:r>
            <a:br>
              <a:rPr lang="pl-PL" sz="1900" dirty="0"/>
            </a:br>
            <a:r>
              <a:rPr lang="pl-PL" sz="1900" dirty="0"/>
              <a:t>i Sekretarza. </a:t>
            </a:r>
          </a:p>
          <a:p>
            <a:pPr algn="just"/>
            <a:r>
              <a:rPr lang="pl-PL" sz="1900" dirty="0"/>
              <a:t>Posiedzenia Komitetu odbywają się w miarę potrzeb, nie rzadziej niż 2 razy </a:t>
            </a:r>
            <a:br>
              <a:rPr lang="pl-PL" sz="1900" dirty="0"/>
            </a:br>
            <a:r>
              <a:rPr lang="pl-PL" sz="1900" dirty="0"/>
              <a:t>w roku.</a:t>
            </a:r>
          </a:p>
          <a:p>
            <a:pPr algn="just"/>
            <a:r>
              <a:rPr lang="pl-PL" sz="1900" dirty="0"/>
              <a:t>Posiedzenie  Komitetu  może  zostać  zwołane  na  wniosek  Prezydenta lub </a:t>
            </a:r>
            <a:br>
              <a:rPr lang="pl-PL" sz="1900" dirty="0"/>
            </a:br>
            <a:r>
              <a:rPr lang="pl-PL" sz="1900" dirty="0"/>
              <a:t>co najmniej 5 Członków Komitetu.</a:t>
            </a:r>
          </a:p>
          <a:p>
            <a:pPr algn="just"/>
            <a:r>
              <a:rPr lang="pl-PL" sz="1900" dirty="0"/>
              <a:t>Pracami Komitetu kieruje Przewodniczący, który zwołuje posiedzenia Komitetu.</a:t>
            </a:r>
          </a:p>
          <a:p>
            <a:pPr algn="just"/>
            <a:r>
              <a:rPr lang="pl-PL" sz="1900" dirty="0"/>
              <a:t>Zastępca  Przewodniczącego  kieruje  pracami  Komitetu  w  przypadku  nieobecności Przewodniczącego,  a  także  wykonuje  inne  czynności należące  do  Przewodniczącego w przypadku jego nieobecności lub nie wykonywania obowiązków z innych przyczyn.</a:t>
            </a:r>
          </a:p>
        </p:txBody>
      </p:sp>
      <p:pic>
        <p:nvPicPr>
          <p:cNvPr id="4" name="Obraz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6372" y="0"/>
            <a:ext cx="1054796" cy="13035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82288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3541772-BB43-4278-A869-072BF3B62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174746"/>
          </a:xfrm>
        </p:spPr>
        <p:txBody>
          <a:bodyPr/>
          <a:lstStyle/>
          <a:p>
            <a:pPr algn="ctr"/>
            <a:r>
              <a:rPr lang="pl-PL" sz="4400" dirty="0"/>
              <a:t>Posiedzenia Komitetu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A91063A-6292-49E1-9FAC-D559DB97D0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627464"/>
            <a:ext cx="9542317" cy="4620935"/>
          </a:xfrm>
        </p:spPr>
        <p:txBody>
          <a:bodyPr>
            <a:normAutofit/>
          </a:bodyPr>
          <a:lstStyle/>
          <a:p>
            <a:pPr algn="just">
              <a:spcAft>
                <a:spcPts val="600"/>
              </a:spcAft>
            </a:pPr>
            <a:r>
              <a:rPr lang="pl-PL" dirty="0"/>
              <a:t>Komitet zajmuje stanowisko w formie opinii podejmowanych w drodze jawnego głosowania, zwykłą większością głosów. W przypadku równej liczby głosów „za” i „przeciw”, decyduje głos Przewodniczącego.</a:t>
            </a:r>
          </a:p>
          <a:p>
            <a:pPr algn="just">
              <a:spcAft>
                <a:spcPts val="600"/>
              </a:spcAft>
            </a:pPr>
            <a:r>
              <a:rPr lang="pl-PL" dirty="0"/>
              <a:t>Z każdego posiedzenia Komitetu Sekretarz Komitetu sporządza protokół, do którego wpisuje wszystkie opinie głosowane podczas posiedzenia. Przewodniczący akceptuje protokół swoim podpisem. Sporządzana jest także lista obecności. </a:t>
            </a:r>
          </a:p>
          <a:p>
            <a:pPr algn="just">
              <a:spcAft>
                <a:spcPts val="600"/>
              </a:spcAft>
            </a:pPr>
            <a:r>
              <a:rPr lang="pl-PL" dirty="0"/>
              <a:t>Opinie zawarte w formie protokołu przekazywane będą Prezydentowi Miasta, który podejmie ostateczne decyzje o uwzględnieniu propozycji.</a:t>
            </a:r>
          </a:p>
          <a:p>
            <a:pPr algn="just">
              <a:spcAft>
                <a:spcPts val="600"/>
              </a:spcAft>
            </a:pPr>
            <a:r>
              <a:rPr lang="pl-PL" dirty="0"/>
              <a:t>Za udział w posiedzeniach Komitetu, nie przysługuje wynagrodzenie, dieta ani zwrot kosztów podróży.</a:t>
            </a:r>
          </a:p>
          <a:p>
            <a:pPr algn="just">
              <a:spcAft>
                <a:spcPts val="600"/>
              </a:spcAft>
            </a:pPr>
            <a:r>
              <a:rPr lang="pl-PL" dirty="0"/>
              <a:t>Posiedzenia Komitetu są jawne.</a:t>
            </a:r>
          </a:p>
        </p:txBody>
      </p:sp>
      <p:pic>
        <p:nvPicPr>
          <p:cNvPr id="4" name="Obraz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6372" y="0"/>
            <a:ext cx="1054796" cy="13035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47213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J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312</TotalTime>
  <Words>389</Words>
  <Application>Microsoft Office PowerPoint</Application>
  <PresentationFormat>Panoramiczny</PresentationFormat>
  <Paragraphs>56</Paragraphs>
  <Slides>10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5" baseType="lpstr">
      <vt:lpstr>Arial</vt:lpstr>
      <vt:lpstr>Century Gothic</vt:lpstr>
      <vt:lpstr>Wingdings</vt:lpstr>
      <vt:lpstr>Wingdings 3</vt:lpstr>
      <vt:lpstr>Jon</vt:lpstr>
      <vt:lpstr>Komitet Rewitalizacji     skład oraz zasady działania</vt:lpstr>
      <vt:lpstr>Komitet Rewitalizacji</vt:lpstr>
      <vt:lpstr>Zadania Komitetu Rewitalizacji</vt:lpstr>
      <vt:lpstr>Skład Komitetu Rewitalizacji</vt:lpstr>
      <vt:lpstr>Skład Komitetu Rewitalizacji – cd.</vt:lpstr>
      <vt:lpstr>Zmiana składu Komitetu</vt:lpstr>
      <vt:lpstr>Zmiana składu Komitetu</vt:lpstr>
      <vt:lpstr>Posiedzenia Komitetu</vt:lpstr>
      <vt:lpstr>Posiedzenia Komitetu</vt:lpstr>
      <vt:lpstr>Dziękuję za uwagę Włocławek, 01.03.2019r.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Komitet Rewitalizacji      - skład oraz zasady działania</dc:title>
  <dc:creator>Joanna Chojecka-Idryan</dc:creator>
  <cp:lastModifiedBy>Magdalena Rykowska</cp:lastModifiedBy>
  <cp:revision>24</cp:revision>
  <dcterms:created xsi:type="dcterms:W3CDTF">2019-01-25T11:18:26Z</dcterms:created>
  <dcterms:modified xsi:type="dcterms:W3CDTF">2019-03-25T08:31:51Z</dcterms:modified>
</cp:coreProperties>
</file>